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4630400" cy="8229600"/>
  <p:notesSz cx="8229600" cy="14630400"/>
  <p:embeddedFontLst>
    <p:embeddedFont>
      <p:font typeface="Inconsolata" pitchFamily="1" charset="0"/>
      <p:regular r:id="rId14"/>
    </p:embeddedFont>
    <p:embeddedFont>
      <p:font typeface="Montserrat Black" panose="00000A00000000000000" pitchFamily="2" charset="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EC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53" d="100"/>
          <a:sy n="53" d="100"/>
        </p:scale>
        <p:origin x="748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592241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51007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Plato's Pizza: Sales Optimization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267795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This project analyzes Plato's Pizza sales data to identify key trends and optimize marketing strategies. We will explore top-performing products, peak demand hours, and customer preferences. Our goal is to enhance profitability and customer retention.</a:t>
            </a:r>
            <a:endParaRPr lang="en-US" sz="175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B5B268-EEA8-000D-8ABE-0D115447730E}"/>
              </a:ext>
            </a:extLst>
          </p:cNvPr>
          <p:cNvSpPr txBox="1"/>
          <p:nvPr/>
        </p:nvSpPr>
        <p:spPr>
          <a:xfrm>
            <a:off x="12837695" y="7724274"/>
            <a:ext cx="1792705" cy="505326"/>
          </a:xfrm>
          <a:prstGeom prst="rect">
            <a:avLst/>
          </a:prstGeom>
          <a:solidFill>
            <a:srgbClr val="F8ECE4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69355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383637"/>
            <a:ext cx="10373678" cy="9292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7300"/>
              </a:lnSpc>
              <a:buNone/>
            </a:pPr>
            <a:r>
              <a:rPr lang="en-US" sz="58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Strategic Implementation</a:t>
            </a:r>
            <a:endParaRPr lang="en-US" sz="58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3857" y="4636056"/>
            <a:ext cx="1187768" cy="118776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531025" y="6039207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Meal Bundles</a:t>
            </a:r>
            <a:endParaRPr lang="en-US" sz="2100" dirty="0"/>
          </a:p>
        </p:txBody>
      </p:sp>
      <p:sp>
        <p:nvSpPr>
          <p:cNvPr id="6" name="Text 2"/>
          <p:cNvSpPr/>
          <p:nvPr/>
        </p:nvSpPr>
        <p:spPr>
          <a:xfrm>
            <a:off x="793790" y="6504980"/>
            <a:ext cx="4168021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6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Create bundles with best-selling pizzas. Increase average order size.</a:t>
            </a:r>
            <a:endParaRPr lang="en-US" sz="16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1197" y="4636056"/>
            <a:ext cx="1187768" cy="118776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968365" y="6039207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Summer Offers</a:t>
            </a:r>
            <a:endParaRPr lang="en-US" sz="2100" dirty="0"/>
          </a:p>
        </p:txBody>
      </p:sp>
      <p:sp>
        <p:nvSpPr>
          <p:cNvPr id="9" name="Text 4"/>
          <p:cNvSpPr/>
          <p:nvPr/>
        </p:nvSpPr>
        <p:spPr>
          <a:xfrm>
            <a:off x="5231130" y="6504980"/>
            <a:ext cx="4168021" cy="1034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6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Introduce limited-time summer promotions. Attract customers and boost revenue.</a:t>
            </a:r>
            <a:endParaRPr lang="en-US" sz="16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58538" y="4636056"/>
            <a:ext cx="1187887" cy="1187887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977795" y="6039326"/>
            <a:ext cx="354949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Q4 Strategy Refinement</a:t>
            </a:r>
            <a:endParaRPr lang="en-US" sz="2100" dirty="0"/>
          </a:p>
        </p:txBody>
      </p:sp>
      <p:sp>
        <p:nvSpPr>
          <p:cNvPr id="12" name="Text 6"/>
          <p:cNvSpPr/>
          <p:nvPr/>
        </p:nvSpPr>
        <p:spPr>
          <a:xfrm>
            <a:off x="9668470" y="6505099"/>
            <a:ext cx="4168140" cy="1034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6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Analyze and refine Q4 strategies. Maintain consistent sales during the holiday season.</a:t>
            </a:r>
            <a:endParaRPr lang="en-US" sz="165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0461EEA-B3E0-BB41-0CE0-9517C9B2E62D}"/>
              </a:ext>
            </a:extLst>
          </p:cNvPr>
          <p:cNvSpPr txBox="1"/>
          <p:nvPr/>
        </p:nvSpPr>
        <p:spPr>
          <a:xfrm>
            <a:off x="12837695" y="7724274"/>
            <a:ext cx="1792705" cy="505326"/>
          </a:xfrm>
          <a:prstGeom prst="rect">
            <a:avLst/>
          </a:prstGeom>
          <a:solidFill>
            <a:srgbClr val="F8ECE4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6799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Conclusion 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116931"/>
            <a:ext cx="130428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The dashboard provides valuable insights into customer preferences and sales. Data-driven strategies optimize marketing and sales efforts. Power BI transformed raw data into actionable insights. This enables Plato's Pizza to boost profitability and improve customer satisfaction.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1048941" y="3460790"/>
            <a:ext cx="30480" cy="3700820"/>
          </a:xfrm>
          <a:prstGeom prst="roundRect">
            <a:avLst>
              <a:gd name="adj" fmla="val 30000"/>
            </a:avLst>
          </a:prstGeom>
          <a:solidFill>
            <a:srgbClr val="000000">
              <a:alpha val="8000"/>
            </a:srgbClr>
          </a:solidFill>
          <a:ln/>
        </p:spPr>
      </p:sp>
      <p:sp>
        <p:nvSpPr>
          <p:cNvPr id="5" name="Shape 3"/>
          <p:cNvSpPr/>
          <p:nvPr/>
        </p:nvSpPr>
        <p:spPr>
          <a:xfrm>
            <a:off x="1273612" y="3700701"/>
            <a:ext cx="680442" cy="30480"/>
          </a:xfrm>
          <a:prstGeom prst="roundRect">
            <a:avLst>
              <a:gd name="adj" fmla="val 30000"/>
            </a:avLst>
          </a:prstGeom>
          <a:solidFill>
            <a:srgbClr val="151617"/>
          </a:solidFill>
          <a:ln/>
        </p:spPr>
      </p:sp>
      <p:sp>
        <p:nvSpPr>
          <p:cNvPr id="6" name="Shape 4"/>
          <p:cNvSpPr/>
          <p:nvPr/>
        </p:nvSpPr>
        <p:spPr>
          <a:xfrm>
            <a:off x="793790" y="3460790"/>
            <a:ext cx="510302" cy="510302"/>
          </a:xfrm>
          <a:prstGeom prst="roundRect">
            <a:avLst>
              <a:gd name="adj" fmla="val 1792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dist="20320" dir="2700000" algn="bl" rotWithShape="0">
              <a:srgbClr val="151617">
                <a:alpha val="100000"/>
              </a:srgbClr>
            </a:outerShdw>
          </a:effectLst>
        </p:spPr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860" y="3503295"/>
            <a:ext cx="340162" cy="425291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2183011" y="353865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Review Insights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2183011" y="4029075"/>
            <a:ext cx="116535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Analyze all key findings.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1273612" y="5085517"/>
            <a:ext cx="680442" cy="30480"/>
          </a:xfrm>
          <a:prstGeom prst="roundRect">
            <a:avLst>
              <a:gd name="adj" fmla="val 30000"/>
            </a:avLst>
          </a:prstGeom>
          <a:solidFill>
            <a:srgbClr val="151617"/>
          </a:solidFill>
          <a:ln/>
        </p:spPr>
      </p:sp>
      <p:sp>
        <p:nvSpPr>
          <p:cNvPr id="11" name="Shape 8"/>
          <p:cNvSpPr/>
          <p:nvPr/>
        </p:nvSpPr>
        <p:spPr>
          <a:xfrm>
            <a:off x="793790" y="4845606"/>
            <a:ext cx="510302" cy="510302"/>
          </a:xfrm>
          <a:prstGeom prst="roundRect">
            <a:avLst>
              <a:gd name="adj" fmla="val 1792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dist="20320" dir="2700000" algn="bl" rotWithShape="0">
              <a:srgbClr val="151617">
                <a:alpha val="100000"/>
              </a:srgbClr>
            </a:outerShdw>
          </a:effectLst>
        </p:spPr>
      </p:sp>
      <p:pic>
        <p:nvPicPr>
          <p:cNvPr id="12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860" y="4888111"/>
            <a:ext cx="340162" cy="425291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2183011" y="4923472"/>
            <a:ext cx="333506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Implement Strategies</a:t>
            </a:r>
            <a:endParaRPr lang="en-US" sz="2200" dirty="0"/>
          </a:p>
        </p:txBody>
      </p:sp>
      <p:sp>
        <p:nvSpPr>
          <p:cNvPr id="14" name="Text 10"/>
          <p:cNvSpPr/>
          <p:nvPr/>
        </p:nvSpPr>
        <p:spPr>
          <a:xfrm>
            <a:off x="2183011" y="5413891"/>
            <a:ext cx="116535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Put recommendations into action.</a:t>
            </a:r>
            <a:endParaRPr lang="en-US" sz="1750" dirty="0"/>
          </a:p>
        </p:txBody>
      </p:sp>
      <p:sp>
        <p:nvSpPr>
          <p:cNvPr id="15" name="Shape 11"/>
          <p:cNvSpPr/>
          <p:nvPr/>
        </p:nvSpPr>
        <p:spPr>
          <a:xfrm>
            <a:off x="1273612" y="6470333"/>
            <a:ext cx="680442" cy="30480"/>
          </a:xfrm>
          <a:prstGeom prst="roundRect">
            <a:avLst>
              <a:gd name="adj" fmla="val 30000"/>
            </a:avLst>
          </a:prstGeom>
          <a:solidFill>
            <a:srgbClr val="151617"/>
          </a:solidFill>
          <a:ln/>
        </p:spPr>
      </p:sp>
      <p:sp>
        <p:nvSpPr>
          <p:cNvPr id="16" name="Shape 12"/>
          <p:cNvSpPr/>
          <p:nvPr/>
        </p:nvSpPr>
        <p:spPr>
          <a:xfrm>
            <a:off x="793790" y="6230422"/>
            <a:ext cx="510302" cy="510302"/>
          </a:xfrm>
          <a:prstGeom prst="roundRect">
            <a:avLst>
              <a:gd name="adj" fmla="val 1792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dist="20320" dir="2700000" algn="bl" rotWithShape="0">
              <a:srgbClr val="151617">
                <a:alpha val="100000"/>
              </a:srgbClr>
            </a:outerShdw>
          </a:effectLst>
        </p:spPr>
      </p:sp>
      <p:pic>
        <p:nvPicPr>
          <p:cNvPr id="1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8860" y="6272927"/>
            <a:ext cx="340162" cy="425291"/>
          </a:xfrm>
          <a:prstGeom prst="rect">
            <a:avLst/>
          </a:prstGeom>
        </p:spPr>
      </p:pic>
      <p:sp>
        <p:nvSpPr>
          <p:cNvPr id="18" name="Text 13"/>
          <p:cNvSpPr/>
          <p:nvPr/>
        </p:nvSpPr>
        <p:spPr>
          <a:xfrm>
            <a:off x="2183011" y="6308288"/>
            <a:ext cx="328433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Monitor Performance</a:t>
            </a:r>
            <a:endParaRPr lang="en-US" sz="2200" dirty="0"/>
          </a:p>
        </p:txBody>
      </p:sp>
      <p:sp>
        <p:nvSpPr>
          <p:cNvPr id="19" name="Text 14"/>
          <p:cNvSpPr/>
          <p:nvPr/>
        </p:nvSpPr>
        <p:spPr>
          <a:xfrm>
            <a:off x="2183011" y="6798707"/>
            <a:ext cx="116535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Track results and adjust as needed.</a:t>
            </a:r>
            <a:endParaRPr lang="en-US" sz="175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D5AD0CD-2FDD-F8F3-5BC4-E78AC6E2E51C}"/>
              </a:ext>
            </a:extLst>
          </p:cNvPr>
          <p:cNvSpPr txBox="1"/>
          <p:nvPr/>
        </p:nvSpPr>
        <p:spPr>
          <a:xfrm>
            <a:off x="12837695" y="7724274"/>
            <a:ext cx="1792705" cy="505326"/>
          </a:xfrm>
          <a:prstGeom prst="rect">
            <a:avLst/>
          </a:prstGeom>
          <a:solidFill>
            <a:srgbClr val="F8ECE4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98840"/>
            <a:ext cx="852106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Project Overview &amp; Dataset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4745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Project Objective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055739"/>
            <a:ext cx="624470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Understand pizza category performance, sizes, and ingredients. Identify sales trends and customer preferences across time, day, and month. Data-driven insights for strategic decisions.</a:t>
            </a:r>
            <a:endParaRPr lang="en-US" sz="17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9521" y="2502932"/>
            <a:ext cx="6244709" cy="427267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4C29EE5-7ACD-51DB-BF16-470211AC8A36}"/>
              </a:ext>
            </a:extLst>
          </p:cNvPr>
          <p:cNvSpPr txBox="1"/>
          <p:nvPr/>
        </p:nvSpPr>
        <p:spPr>
          <a:xfrm>
            <a:off x="12837695" y="7724274"/>
            <a:ext cx="1792705" cy="505326"/>
          </a:xfrm>
          <a:prstGeom prst="rect">
            <a:avLst/>
          </a:prstGeom>
          <a:solidFill>
            <a:srgbClr val="F8ECE4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333" y="594241"/>
            <a:ext cx="12407146" cy="704099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0EB61A0-F13B-5B18-494C-93DDAE406ABA}"/>
              </a:ext>
            </a:extLst>
          </p:cNvPr>
          <p:cNvSpPr txBox="1"/>
          <p:nvPr/>
        </p:nvSpPr>
        <p:spPr>
          <a:xfrm>
            <a:off x="12837695" y="7724274"/>
            <a:ext cx="1792705" cy="505326"/>
          </a:xfrm>
          <a:prstGeom prst="rect">
            <a:avLst/>
          </a:prstGeom>
          <a:solidFill>
            <a:srgbClr val="F8ECE4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023" y="593169"/>
            <a:ext cx="12385358" cy="704326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1B38B9D-EFC7-8644-387E-94F4B5F9BFE6}"/>
              </a:ext>
            </a:extLst>
          </p:cNvPr>
          <p:cNvSpPr txBox="1"/>
          <p:nvPr/>
        </p:nvSpPr>
        <p:spPr>
          <a:xfrm>
            <a:off x="12837695" y="7724274"/>
            <a:ext cx="1792705" cy="505326"/>
          </a:xfrm>
          <a:prstGeom prst="rect">
            <a:avLst/>
          </a:prstGeom>
          <a:solidFill>
            <a:srgbClr val="F8ECE4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3073" y="607457"/>
            <a:ext cx="4215170" cy="4486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00"/>
              </a:lnSpc>
              <a:buNone/>
            </a:pPr>
            <a:r>
              <a:rPr lang="en-US" sz="28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Key Revenue Insights</a:t>
            </a:r>
            <a:endParaRPr lang="en-US" sz="2800" dirty="0"/>
          </a:p>
        </p:txBody>
      </p:sp>
      <p:sp>
        <p:nvSpPr>
          <p:cNvPr id="4" name="Text 1"/>
          <p:cNvSpPr/>
          <p:nvPr/>
        </p:nvSpPr>
        <p:spPr>
          <a:xfrm>
            <a:off x="773073" y="1343025"/>
            <a:ext cx="7597854" cy="4737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700"/>
              </a:lnSpc>
              <a:buNone/>
            </a:pPr>
            <a:r>
              <a:rPr lang="en-US" sz="37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$817,860</a:t>
            </a:r>
            <a:endParaRPr lang="en-US" sz="3700" dirty="0"/>
          </a:p>
        </p:txBody>
      </p:sp>
      <p:sp>
        <p:nvSpPr>
          <p:cNvPr id="5" name="Text 2"/>
          <p:cNvSpPr/>
          <p:nvPr/>
        </p:nvSpPr>
        <p:spPr>
          <a:xfrm>
            <a:off x="3505914" y="1996083"/>
            <a:ext cx="2132171" cy="2241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Total Annual Revenue</a:t>
            </a:r>
            <a:endParaRPr lang="en-US" sz="1400" dirty="0"/>
          </a:p>
        </p:txBody>
      </p:sp>
      <p:sp>
        <p:nvSpPr>
          <p:cNvPr id="6" name="Text 3"/>
          <p:cNvSpPr/>
          <p:nvPr/>
        </p:nvSpPr>
        <p:spPr>
          <a:xfrm>
            <a:off x="773073" y="2306360"/>
            <a:ext cx="7597854" cy="2296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1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Strong overall sales performance.</a:t>
            </a:r>
            <a:endParaRPr lang="en-US" sz="1100" dirty="0"/>
          </a:p>
        </p:txBody>
      </p:sp>
      <p:sp>
        <p:nvSpPr>
          <p:cNvPr id="7" name="Text 4"/>
          <p:cNvSpPr/>
          <p:nvPr/>
        </p:nvSpPr>
        <p:spPr>
          <a:xfrm>
            <a:off x="773073" y="3038356"/>
            <a:ext cx="7597854" cy="4737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700"/>
              </a:lnSpc>
              <a:buNone/>
            </a:pPr>
            <a:r>
              <a:rPr lang="en-US" sz="37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$375K</a:t>
            </a:r>
            <a:endParaRPr lang="en-US" sz="3700" dirty="0"/>
          </a:p>
        </p:txBody>
      </p:sp>
      <p:sp>
        <p:nvSpPr>
          <p:cNvPr id="8" name="Text 5"/>
          <p:cNvSpPr/>
          <p:nvPr/>
        </p:nvSpPr>
        <p:spPr>
          <a:xfrm>
            <a:off x="3551039" y="3691414"/>
            <a:ext cx="2041803" cy="2241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L-Size Pizza Revenue</a:t>
            </a:r>
            <a:endParaRPr lang="en-US" sz="1400" dirty="0"/>
          </a:p>
        </p:txBody>
      </p:sp>
      <p:sp>
        <p:nvSpPr>
          <p:cNvPr id="9" name="Text 6"/>
          <p:cNvSpPr/>
          <p:nvPr/>
        </p:nvSpPr>
        <p:spPr>
          <a:xfrm>
            <a:off x="773073" y="4001691"/>
            <a:ext cx="7597854" cy="2296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1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Largest contributor to total sales.</a:t>
            </a:r>
            <a:endParaRPr lang="en-US" sz="1100" dirty="0"/>
          </a:p>
        </p:txBody>
      </p:sp>
      <p:sp>
        <p:nvSpPr>
          <p:cNvPr id="10" name="Text 7"/>
          <p:cNvSpPr/>
          <p:nvPr/>
        </p:nvSpPr>
        <p:spPr>
          <a:xfrm>
            <a:off x="773073" y="4733687"/>
            <a:ext cx="7597854" cy="4737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700"/>
              </a:lnSpc>
              <a:buNone/>
            </a:pPr>
            <a:r>
              <a:rPr lang="en-US" sz="37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$220K</a:t>
            </a:r>
            <a:endParaRPr lang="en-US" sz="3700" dirty="0"/>
          </a:p>
        </p:txBody>
      </p:sp>
      <p:sp>
        <p:nvSpPr>
          <p:cNvPr id="11" name="Text 8"/>
          <p:cNvSpPr/>
          <p:nvPr/>
        </p:nvSpPr>
        <p:spPr>
          <a:xfrm>
            <a:off x="3500438" y="5386745"/>
            <a:ext cx="2143125" cy="2241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Classic Pizza Revenue</a:t>
            </a:r>
            <a:endParaRPr lang="en-US" sz="1400" dirty="0"/>
          </a:p>
        </p:txBody>
      </p:sp>
      <p:sp>
        <p:nvSpPr>
          <p:cNvPr id="12" name="Text 9"/>
          <p:cNvSpPr/>
          <p:nvPr/>
        </p:nvSpPr>
        <p:spPr>
          <a:xfrm>
            <a:off x="773073" y="5697022"/>
            <a:ext cx="7597854" cy="2296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1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Top-performing pizza category.</a:t>
            </a:r>
            <a:endParaRPr lang="en-US" sz="1100" dirty="0"/>
          </a:p>
        </p:txBody>
      </p:sp>
      <p:sp>
        <p:nvSpPr>
          <p:cNvPr id="13" name="Text 10"/>
          <p:cNvSpPr/>
          <p:nvPr/>
        </p:nvSpPr>
        <p:spPr>
          <a:xfrm>
            <a:off x="773073" y="6429018"/>
            <a:ext cx="7597854" cy="4737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700"/>
              </a:lnSpc>
              <a:buNone/>
            </a:pPr>
            <a:r>
              <a:rPr lang="en-US" sz="37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$208K</a:t>
            </a:r>
            <a:endParaRPr lang="en-US" sz="3700" dirty="0"/>
          </a:p>
        </p:txBody>
      </p:sp>
      <p:sp>
        <p:nvSpPr>
          <p:cNvPr id="14" name="Text 11"/>
          <p:cNvSpPr/>
          <p:nvPr/>
        </p:nvSpPr>
        <p:spPr>
          <a:xfrm>
            <a:off x="3402687" y="7082076"/>
            <a:ext cx="2338507" cy="2241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Supreme Pizza Revenue</a:t>
            </a:r>
            <a:endParaRPr lang="en-US" sz="1400" dirty="0"/>
          </a:p>
        </p:txBody>
      </p:sp>
      <p:sp>
        <p:nvSpPr>
          <p:cNvPr id="15" name="Text 12"/>
          <p:cNvSpPr/>
          <p:nvPr/>
        </p:nvSpPr>
        <p:spPr>
          <a:xfrm>
            <a:off x="773073" y="7392353"/>
            <a:ext cx="7597854" cy="2296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1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Another high-performing pizza category.</a:t>
            </a:r>
            <a:endParaRPr lang="en-US" sz="11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1229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u="sng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Key Insights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26123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Top-Selling Pizzas</a:t>
            </a:r>
            <a:endParaRPr lang="en-US" sz="44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310176"/>
            <a:ext cx="4158615" cy="2570202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93790" y="6163866"/>
            <a:ext cx="288476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Thai Chicken Pizza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6654284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Generated $43K in sales.</a:t>
            </a:r>
            <a:endParaRPr lang="en-US" sz="17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5893" y="3310176"/>
            <a:ext cx="4158615" cy="2570202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235893" y="6163866"/>
            <a:ext cx="369689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Barbecue Chicken Pizza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5235893" y="6654284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Also generated $43K in sales.</a:t>
            </a:r>
            <a:endParaRPr lang="en-US" sz="17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7995" y="3310176"/>
            <a:ext cx="4158615" cy="2570202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9677995" y="61638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Best-Selling Items</a:t>
            </a:r>
            <a:endParaRPr lang="en-US" sz="2200" dirty="0"/>
          </a:p>
        </p:txBody>
      </p:sp>
      <p:sp>
        <p:nvSpPr>
          <p:cNvPr id="12" name="Text 7"/>
          <p:cNvSpPr/>
          <p:nvPr/>
        </p:nvSpPr>
        <p:spPr>
          <a:xfrm>
            <a:off x="9677995" y="6654284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Both were best-selling items.</a:t>
            </a:r>
            <a:endParaRPr lang="en-US" sz="175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466DF00-2B62-398B-DB02-361858476BD9}"/>
              </a:ext>
            </a:extLst>
          </p:cNvPr>
          <p:cNvSpPr txBox="1"/>
          <p:nvPr/>
        </p:nvSpPr>
        <p:spPr>
          <a:xfrm>
            <a:off x="12837695" y="7724274"/>
            <a:ext cx="1792705" cy="505326"/>
          </a:xfrm>
          <a:prstGeom prst="rect">
            <a:avLst/>
          </a:prstGeom>
          <a:solidFill>
            <a:srgbClr val="F8ECE4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983" y="2446615"/>
            <a:ext cx="5004316" cy="333625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280190" y="1062038"/>
            <a:ext cx="4820007" cy="602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b="1" u="sng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Key Insights</a:t>
            </a:r>
            <a:endParaRPr lang="en-US" sz="3750" dirty="0"/>
          </a:p>
        </p:txBody>
      </p:sp>
      <p:sp>
        <p:nvSpPr>
          <p:cNvPr id="5" name="Text 1"/>
          <p:cNvSpPr/>
          <p:nvPr/>
        </p:nvSpPr>
        <p:spPr>
          <a:xfrm>
            <a:off x="6280190" y="1953697"/>
            <a:ext cx="7191970" cy="602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Sales Trends: Time and Day</a:t>
            </a:r>
            <a:endParaRPr lang="en-US" sz="3750" dirty="0"/>
          </a:p>
        </p:txBody>
      </p:sp>
      <p:sp>
        <p:nvSpPr>
          <p:cNvPr id="6" name="Shape 2"/>
          <p:cNvSpPr/>
          <p:nvPr/>
        </p:nvSpPr>
        <p:spPr>
          <a:xfrm>
            <a:off x="6280190" y="2845356"/>
            <a:ext cx="433745" cy="433745"/>
          </a:xfrm>
          <a:prstGeom prst="roundRect">
            <a:avLst>
              <a:gd name="adj" fmla="val 2108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dist="17780" dir="2700000" algn="bl" rotWithShape="0">
              <a:srgbClr val="151617">
                <a:alpha val="100000"/>
              </a:srgbClr>
            </a:outerShdw>
          </a:effectLst>
        </p:spPr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2401" y="2881432"/>
            <a:ext cx="289203" cy="36147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906697" y="2911554"/>
            <a:ext cx="240994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Peak Hours</a:t>
            </a:r>
            <a:endParaRPr lang="en-US" sz="1850" dirty="0"/>
          </a:p>
        </p:txBody>
      </p:sp>
      <p:sp>
        <p:nvSpPr>
          <p:cNvPr id="9" name="Text 4"/>
          <p:cNvSpPr/>
          <p:nvPr/>
        </p:nvSpPr>
        <p:spPr>
          <a:xfrm>
            <a:off x="6906697" y="3328392"/>
            <a:ext cx="6929914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Sales peaked at 12 PM (lunch) and 6 PM (dinner).</a:t>
            </a:r>
            <a:endParaRPr lang="en-US" sz="1500" dirty="0"/>
          </a:p>
        </p:txBody>
      </p:sp>
      <p:sp>
        <p:nvSpPr>
          <p:cNvPr id="10" name="Shape 5"/>
          <p:cNvSpPr/>
          <p:nvPr/>
        </p:nvSpPr>
        <p:spPr>
          <a:xfrm>
            <a:off x="6280190" y="4022288"/>
            <a:ext cx="433745" cy="433745"/>
          </a:xfrm>
          <a:prstGeom prst="roundRect">
            <a:avLst>
              <a:gd name="adj" fmla="val 2108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dist="17780" dir="2700000" algn="bl" rotWithShape="0">
              <a:srgbClr val="151617">
                <a:alpha val="100000"/>
              </a:srgbClr>
            </a:outerShdw>
          </a:effectLst>
        </p:spPr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52401" y="4058364"/>
            <a:ext cx="289203" cy="361474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6906697" y="4088487"/>
            <a:ext cx="240994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Popular Days</a:t>
            </a:r>
            <a:endParaRPr lang="en-US" sz="1850" dirty="0"/>
          </a:p>
        </p:txBody>
      </p:sp>
      <p:sp>
        <p:nvSpPr>
          <p:cNvPr id="13" name="Text 7"/>
          <p:cNvSpPr/>
          <p:nvPr/>
        </p:nvSpPr>
        <p:spPr>
          <a:xfrm>
            <a:off x="6906697" y="4505325"/>
            <a:ext cx="6929914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Friday and Thursday drove significant sales.</a:t>
            </a:r>
            <a:endParaRPr lang="en-US" sz="1500" dirty="0"/>
          </a:p>
        </p:txBody>
      </p:sp>
      <p:sp>
        <p:nvSpPr>
          <p:cNvPr id="14" name="Shape 8"/>
          <p:cNvSpPr/>
          <p:nvPr/>
        </p:nvSpPr>
        <p:spPr>
          <a:xfrm>
            <a:off x="6280190" y="5199221"/>
            <a:ext cx="433745" cy="433745"/>
          </a:xfrm>
          <a:prstGeom prst="roundRect">
            <a:avLst>
              <a:gd name="adj" fmla="val 2108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dist="17780" dir="2700000" algn="bl" rotWithShape="0">
              <a:srgbClr val="151617">
                <a:alpha val="100000"/>
              </a:srgbClr>
            </a:outerShdw>
          </a:effectLst>
        </p:spPr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52401" y="5235297"/>
            <a:ext cx="289203" cy="361474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6906697" y="5265420"/>
            <a:ext cx="240994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Order Volume</a:t>
            </a:r>
            <a:endParaRPr lang="en-US" sz="1850" dirty="0"/>
          </a:p>
        </p:txBody>
      </p:sp>
      <p:sp>
        <p:nvSpPr>
          <p:cNvPr id="17" name="Text 10"/>
          <p:cNvSpPr/>
          <p:nvPr/>
        </p:nvSpPr>
        <p:spPr>
          <a:xfrm>
            <a:off x="6906697" y="5682258"/>
            <a:ext cx="6929914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21,350 total orders were placed.</a:t>
            </a:r>
            <a:endParaRPr lang="en-US" sz="1500" dirty="0"/>
          </a:p>
        </p:txBody>
      </p:sp>
      <p:sp>
        <p:nvSpPr>
          <p:cNvPr id="18" name="Shape 11"/>
          <p:cNvSpPr/>
          <p:nvPr/>
        </p:nvSpPr>
        <p:spPr>
          <a:xfrm>
            <a:off x="6280190" y="6376154"/>
            <a:ext cx="433745" cy="433745"/>
          </a:xfrm>
          <a:prstGeom prst="roundRect">
            <a:avLst>
              <a:gd name="adj" fmla="val 2108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dist="17780" dir="2700000" algn="bl" rotWithShape="0">
              <a:srgbClr val="151617">
                <a:alpha val="100000"/>
              </a:srgbClr>
            </a:outerShdw>
          </a:effectLst>
        </p:spPr>
      </p:sp>
      <p:pic>
        <p:nvPicPr>
          <p:cNvPr id="19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52401" y="6412230"/>
            <a:ext cx="289203" cy="361474"/>
          </a:xfrm>
          <a:prstGeom prst="rect">
            <a:avLst/>
          </a:prstGeom>
        </p:spPr>
      </p:pic>
      <p:sp>
        <p:nvSpPr>
          <p:cNvPr id="20" name="Text 12"/>
          <p:cNvSpPr/>
          <p:nvPr/>
        </p:nvSpPr>
        <p:spPr>
          <a:xfrm>
            <a:off x="6906697" y="6442353"/>
            <a:ext cx="240994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Pizzas Sold</a:t>
            </a:r>
            <a:endParaRPr lang="en-US" sz="1850" dirty="0"/>
          </a:p>
        </p:txBody>
      </p:sp>
      <p:sp>
        <p:nvSpPr>
          <p:cNvPr id="21" name="Text 13"/>
          <p:cNvSpPr/>
          <p:nvPr/>
        </p:nvSpPr>
        <p:spPr>
          <a:xfrm>
            <a:off x="6906697" y="6859191"/>
            <a:ext cx="6929914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48,620 pizzas across 32 varieties sold.</a:t>
            </a:r>
            <a:endParaRPr lang="en-US" sz="15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9BFA031-FB70-E97D-050D-FA799DD55982}"/>
              </a:ext>
            </a:extLst>
          </p:cNvPr>
          <p:cNvSpPr txBox="1"/>
          <p:nvPr/>
        </p:nvSpPr>
        <p:spPr>
          <a:xfrm>
            <a:off x="12837695" y="7724274"/>
            <a:ext cx="1792705" cy="505326"/>
          </a:xfrm>
          <a:prstGeom prst="rect">
            <a:avLst/>
          </a:prstGeom>
          <a:solidFill>
            <a:srgbClr val="F8ECE4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70811"/>
            <a:ext cx="5086588" cy="6357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b="1" u="sng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Key  Insights</a:t>
            </a:r>
            <a:endParaRPr lang="en-US" sz="4000" dirty="0"/>
          </a:p>
        </p:txBody>
      </p:sp>
      <p:sp>
        <p:nvSpPr>
          <p:cNvPr id="3" name="Text 1"/>
          <p:cNvSpPr/>
          <p:nvPr/>
        </p:nvSpPr>
        <p:spPr>
          <a:xfrm>
            <a:off x="793790" y="1627703"/>
            <a:ext cx="5757863" cy="460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9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Seasonal &amp; Monthly Patterns</a:t>
            </a:r>
            <a:endParaRPr lang="en-US" sz="29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309574"/>
            <a:ext cx="8477726" cy="4747498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93790" y="7222927"/>
            <a:ext cx="13042821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Orders spiked in Q3, followed by a slight dip in Q4. Monthly sales consistently increased leading up to May and July. These patterns inform strategic promotions.</a:t>
            </a:r>
            <a:endParaRPr lang="en-US" sz="115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9F8AAC-A9DC-7C3B-6185-479D3D7D5D45}"/>
              </a:ext>
            </a:extLst>
          </p:cNvPr>
          <p:cNvSpPr txBox="1"/>
          <p:nvPr/>
        </p:nvSpPr>
        <p:spPr>
          <a:xfrm>
            <a:off x="12837695" y="7724274"/>
            <a:ext cx="1792705" cy="505326"/>
          </a:xfrm>
          <a:prstGeom prst="rect">
            <a:avLst/>
          </a:prstGeom>
          <a:solidFill>
            <a:srgbClr val="F8ECE4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488" y="2569488"/>
            <a:ext cx="3090624" cy="309062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4451390" y="1279446"/>
            <a:ext cx="931318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Actionable Recommendations</a:t>
            </a:r>
            <a:endParaRPr lang="en-US" sz="4450" dirty="0"/>
          </a:p>
        </p:txBody>
      </p:sp>
      <p:sp>
        <p:nvSpPr>
          <p:cNvPr id="5" name="Shape 1"/>
          <p:cNvSpPr/>
          <p:nvPr/>
        </p:nvSpPr>
        <p:spPr>
          <a:xfrm>
            <a:off x="4451390" y="2328386"/>
            <a:ext cx="4579263" cy="2047994"/>
          </a:xfrm>
          <a:prstGeom prst="roundRect">
            <a:avLst>
              <a:gd name="adj" fmla="val 446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dist="20320" dir="2700000" algn="bl" rotWithShape="0">
              <a:srgbClr val="151617">
                <a:alpha val="100000"/>
              </a:srgbClr>
            </a:outerShdw>
          </a:effectLst>
        </p:spPr>
      </p:sp>
      <p:sp>
        <p:nvSpPr>
          <p:cNvPr id="6" name="Text 2"/>
          <p:cNvSpPr/>
          <p:nvPr/>
        </p:nvSpPr>
        <p:spPr>
          <a:xfrm>
            <a:off x="4685824" y="2562820"/>
            <a:ext cx="302871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Promote Top Pizzas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4685824" y="3053239"/>
            <a:ext cx="41103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Focus marketing on Thai Chicken, Barbecue Chicken, and L-sized options.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9257467" y="2328386"/>
            <a:ext cx="4579263" cy="2047994"/>
          </a:xfrm>
          <a:prstGeom prst="roundRect">
            <a:avLst>
              <a:gd name="adj" fmla="val 446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dist="20320" dir="2700000" algn="bl" rotWithShape="0">
              <a:srgbClr val="151617">
                <a:alpha val="100000"/>
              </a:srgbClr>
            </a:outerShdw>
          </a:effectLst>
        </p:spPr>
      </p:sp>
      <p:sp>
        <p:nvSpPr>
          <p:cNvPr id="9" name="Text 5"/>
          <p:cNvSpPr/>
          <p:nvPr/>
        </p:nvSpPr>
        <p:spPr>
          <a:xfrm>
            <a:off x="9491901" y="2562820"/>
            <a:ext cx="294536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Upsell During Peak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9491901" y="3053239"/>
            <a:ext cx="41103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Encourage upselling during lunch (12 PM) and dinner (6 PM) rushes.</a:t>
            </a:r>
            <a:endParaRPr lang="en-US" sz="1750" dirty="0"/>
          </a:p>
        </p:txBody>
      </p:sp>
      <p:sp>
        <p:nvSpPr>
          <p:cNvPr id="11" name="Shape 7"/>
          <p:cNvSpPr/>
          <p:nvPr/>
        </p:nvSpPr>
        <p:spPr>
          <a:xfrm>
            <a:off x="4451390" y="4603194"/>
            <a:ext cx="4579263" cy="2346841"/>
          </a:xfrm>
          <a:prstGeom prst="roundRect">
            <a:avLst>
              <a:gd name="adj" fmla="val 390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dist="20320" dir="2700000" algn="bl" rotWithShape="0">
              <a:srgbClr val="151617">
                <a:alpha val="100000"/>
              </a:srgbClr>
            </a:outerShdw>
          </a:effectLst>
        </p:spPr>
      </p:sp>
      <p:sp>
        <p:nvSpPr>
          <p:cNvPr id="12" name="Text 8"/>
          <p:cNvSpPr/>
          <p:nvPr/>
        </p:nvSpPr>
        <p:spPr>
          <a:xfrm>
            <a:off x="4685824" y="483762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Loyalty Programs</a:t>
            </a:r>
            <a:endParaRPr lang="en-US" sz="2200" dirty="0"/>
          </a:p>
        </p:txBody>
      </p:sp>
      <p:sp>
        <p:nvSpPr>
          <p:cNvPr id="13" name="Text 9"/>
          <p:cNvSpPr/>
          <p:nvPr/>
        </p:nvSpPr>
        <p:spPr>
          <a:xfrm>
            <a:off x="4685824" y="5328047"/>
            <a:ext cx="41103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Implement loyalty programs or discounts on Thursdays and Fridays.</a:t>
            </a:r>
            <a:endParaRPr lang="en-US" sz="1750" dirty="0"/>
          </a:p>
        </p:txBody>
      </p:sp>
      <p:sp>
        <p:nvSpPr>
          <p:cNvPr id="14" name="Shape 10"/>
          <p:cNvSpPr/>
          <p:nvPr/>
        </p:nvSpPr>
        <p:spPr>
          <a:xfrm>
            <a:off x="9257467" y="4603194"/>
            <a:ext cx="4579263" cy="2346841"/>
          </a:xfrm>
          <a:prstGeom prst="roundRect">
            <a:avLst>
              <a:gd name="adj" fmla="val 390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dist="20320" dir="2700000" algn="bl" rotWithShape="0">
              <a:srgbClr val="151617">
                <a:alpha val="100000"/>
              </a:srgbClr>
            </a:outerShdw>
          </a:effectLst>
        </p:spPr>
      </p:sp>
      <p:sp>
        <p:nvSpPr>
          <p:cNvPr id="15" name="Text 11"/>
          <p:cNvSpPr/>
          <p:nvPr/>
        </p:nvSpPr>
        <p:spPr>
          <a:xfrm>
            <a:off x="9491901" y="4837628"/>
            <a:ext cx="4110395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endParaRPr lang="en-US" sz="1400" dirty="0"/>
          </a:p>
        </p:txBody>
      </p:sp>
      <p:sp>
        <p:nvSpPr>
          <p:cNvPr id="16" name="Text 12"/>
          <p:cNvSpPr/>
          <p:nvPr/>
        </p:nvSpPr>
        <p:spPr>
          <a:xfrm>
            <a:off x="9491901" y="5263991"/>
            <a:ext cx="411039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Create meal bundles featuring top-selling pizzas, which can encourage customers to purchase more, increasing average order size.</a:t>
            </a:r>
            <a:endParaRPr lang="en-US" sz="175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1A8069C-5B68-9856-21F9-C7DDBB743837}"/>
              </a:ext>
            </a:extLst>
          </p:cNvPr>
          <p:cNvSpPr txBox="1"/>
          <p:nvPr/>
        </p:nvSpPr>
        <p:spPr>
          <a:xfrm>
            <a:off x="12837695" y="7724274"/>
            <a:ext cx="1792705" cy="505326"/>
          </a:xfrm>
          <a:prstGeom prst="rect">
            <a:avLst/>
          </a:prstGeom>
          <a:solidFill>
            <a:srgbClr val="F8ECE4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429</Words>
  <Application>Microsoft Office PowerPoint</Application>
  <PresentationFormat>Custom</PresentationFormat>
  <Paragraphs>73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Montserrat Black</vt:lpstr>
      <vt:lpstr>Arial</vt:lpstr>
      <vt:lpstr>Inconsolata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Rakshit Bhardwaj</cp:lastModifiedBy>
  <cp:revision>2</cp:revision>
  <dcterms:created xsi:type="dcterms:W3CDTF">2025-05-31T16:40:20Z</dcterms:created>
  <dcterms:modified xsi:type="dcterms:W3CDTF">2025-06-01T04:53:53Z</dcterms:modified>
</cp:coreProperties>
</file>